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9" r:id="rId4"/>
  </p:sldMasterIdLst>
  <p:notesMasterIdLst>
    <p:notesMasterId r:id="rId15"/>
  </p:notesMasterIdLst>
  <p:handoutMasterIdLst>
    <p:handoutMasterId r:id="rId16"/>
  </p:handoutMasterIdLst>
  <p:sldIdLst>
    <p:sldId id="256" r:id="rId5"/>
    <p:sldId id="267" r:id="rId6"/>
    <p:sldId id="268" r:id="rId7"/>
    <p:sldId id="257" r:id="rId8"/>
    <p:sldId id="262" r:id="rId9"/>
    <p:sldId id="263" r:id="rId10"/>
    <p:sldId id="264" r:id="rId11"/>
    <p:sldId id="265" r:id="rId12"/>
    <p:sldId id="266" r:id="rId13"/>
    <p:sldId id="260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63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8" d="100"/>
          <a:sy n="68" d="100"/>
        </p:scale>
        <p:origin x="3288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32A2767-FEC0-45D8-A250-3A0CECEC10E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3D87BEA-720A-4B01-983C-6493C00177B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438802-F28A-42D1-9BCA-40E34B52D6F0}" type="datetimeFigureOut">
              <a:rPr lang="en-US" smtClean="0"/>
              <a:t>1/25/2023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7F7142-7B6D-4E82-A762-17951F13958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AA5D6A-4E5C-4EA7-A13B-15A02BB533D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8A98BC-2DB8-47A3-A77F-B9E32C26623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56843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65794D-BDB5-4811-AA4A-B25E4EF28521}" type="datetimeFigureOut">
              <a:rPr lang="en-US" smtClean="0"/>
              <a:t>1/25/2023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BB1A04-13E8-48CD-97F9-AC2568E1A8D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69996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B1A04-13E8-48CD-97F9-AC2568E1A8D4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43052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B1A04-13E8-48CD-97F9-AC2568E1A8D4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9664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B1A04-13E8-48CD-97F9-AC2568E1A8D4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49620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 cstate="email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1/25/2023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84169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1/25/2023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1968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1/25/2023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72563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1/25/2023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022410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1/25/2023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73892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1/25/2023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22440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1/25/2023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45445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06166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04743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73606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28012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1/25/2023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43354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1/25/2023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593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1/25/2023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61226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1/25/2023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69502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1/25/2023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13602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1/25/2023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98663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 cstate="email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1/25/2023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185221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npr.org/2022/01/13/1072529477/more-than-1-million-fewer-students-are-in-college-the-lowest-enrollment-numbers-" TargetMode="External"/><Relationship Id="rId5" Type="http://schemas.openxmlformats.org/officeDocument/2006/relationships/image" Target="../media/image5.jpe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 cstate="email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788D5DFD-FA42-4EB0-B24E-4180C0CC5A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1" name="Rectangle 10">
              <a:extLst>
                <a:ext uri="{FF2B5EF4-FFF2-40B4-BE49-F238E27FC236}">
                  <a16:creationId xmlns:a16="http://schemas.microsoft.com/office/drawing/2014/main" id="{CC864817-5955-484B-9D1F-9BC8DB7398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280C083F-71A6-4E55-AE35-586518FE29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 cstate="email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Picture 4" descr="Lightbulb">
            <a:extLst>
              <a:ext uri="{FF2B5EF4-FFF2-40B4-BE49-F238E27FC236}">
                <a16:creationId xmlns:a16="http://schemas.microsoft.com/office/drawing/2014/main" id="{AC06F95D-BA5D-4DEE-93EF-3FE3173D13F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11" y="10"/>
            <a:ext cx="12188389" cy="685799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D44056DF-7985-4692-968A-466E9E6AF7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15" name="Round Diagonal Corner Rectangle 7">
              <a:extLst>
                <a:ext uri="{FF2B5EF4-FFF2-40B4-BE49-F238E27FC236}">
                  <a16:creationId xmlns:a16="http://schemas.microsoft.com/office/drawing/2014/main" id="{B414A174-532A-4602-934F-9858D1D868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940B0C0C-7F94-4725-8108-62B3B7A5AE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17" name="Freeform 32">
                <a:extLst>
                  <a:ext uri="{FF2B5EF4-FFF2-40B4-BE49-F238E27FC236}">
                    <a16:creationId xmlns:a16="http://schemas.microsoft.com/office/drawing/2014/main" id="{367EAC5B-1891-480A-A3AD-B9F6A88FAC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8" name="Freeform 33">
                <a:extLst>
                  <a:ext uri="{FF2B5EF4-FFF2-40B4-BE49-F238E27FC236}">
                    <a16:creationId xmlns:a16="http://schemas.microsoft.com/office/drawing/2014/main" id="{E33FF633-15BA-464F-8F5B-26C56665F7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9" name="Freeform 34">
                <a:extLst>
                  <a:ext uri="{FF2B5EF4-FFF2-40B4-BE49-F238E27FC236}">
                    <a16:creationId xmlns:a16="http://schemas.microsoft.com/office/drawing/2014/main" id="{0C949DF6-E66B-4DB8-AB52-30CA781B48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0" name="Freeform 37">
                <a:extLst>
                  <a:ext uri="{FF2B5EF4-FFF2-40B4-BE49-F238E27FC236}">
                    <a16:creationId xmlns:a16="http://schemas.microsoft.com/office/drawing/2014/main" id="{309C2298-5EF9-4B09-8995-014F6D3BFF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1" name="Freeform 35">
                <a:extLst>
                  <a:ext uri="{FF2B5EF4-FFF2-40B4-BE49-F238E27FC236}">
                    <a16:creationId xmlns:a16="http://schemas.microsoft.com/office/drawing/2014/main" id="{319B2AFC-EBFF-477C-A364-6D575BE5AA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2" name="Freeform 36">
                <a:extLst>
                  <a:ext uri="{FF2B5EF4-FFF2-40B4-BE49-F238E27FC236}">
                    <a16:creationId xmlns:a16="http://schemas.microsoft.com/office/drawing/2014/main" id="{CC6B7D67-F2F8-4B07-B954-EAC9135B2B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3" name="Freeform 38">
                <a:extLst>
                  <a:ext uri="{FF2B5EF4-FFF2-40B4-BE49-F238E27FC236}">
                    <a16:creationId xmlns:a16="http://schemas.microsoft.com/office/drawing/2014/main" id="{7FF1659D-33DA-4F62-8567-A54020D2E2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4" name="Freeform 39">
                <a:extLst>
                  <a:ext uri="{FF2B5EF4-FFF2-40B4-BE49-F238E27FC236}">
                    <a16:creationId xmlns:a16="http://schemas.microsoft.com/office/drawing/2014/main" id="{9110F572-DC3D-4AB3-B731-B73BD65057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5" name="Freeform 40">
                <a:extLst>
                  <a:ext uri="{FF2B5EF4-FFF2-40B4-BE49-F238E27FC236}">
                    <a16:creationId xmlns:a16="http://schemas.microsoft.com/office/drawing/2014/main" id="{A2F7D0E9-68CE-40F9-B0E9-F915103ECF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6" name="Rectangle 41">
                <a:extLst>
                  <a:ext uri="{FF2B5EF4-FFF2-40B4-BE49-F238E27FC236}">
                    <a16:creationId xmlns:a16="http://schemas.microsoft.com/office/drawing/2014/main" id="{AB69A438-1FB7-454A-A3E9-0C329643CD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7" name="Freeform 32">
                <a:extLst>
                  <a:ext uri="{FF2B5EF4-FFF2-40B4-BE49-F238E27FC236}">
                    <a16:creationId xmlns:a16="http://schemas.microsoft.com/office/drawing/2014/main" id="{E64598D0-3A2C-4570-9E7C-C52C89549B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8" name="Freeform 33">
                <a:extLst>
                  <a:ext uri="{FF2B5EF4-FFF2-40B4-BE49-F238E27FC236}">
                    <a16:creationId xmlns:a16="http://schemas.microsoft.com/office/drawing/2014/main" id="{CC17CF42-8908-477B-9F36-DA1306CA01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9" name="Freeform 34">
                <a:extLst>
                  <a:ext uri="{FF2B5EF4-FFF2-40B4-BE49-F238E27FC236}">
                    <a16:creationId xmlns:a16="http://schemas.microsoft.com/office/drawing/2014/main" id="{A2457851-D4A0-404C-BF3F-99AE00B9E9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0" name="Freeform 37">
                <a:extLst>
                  <a:ext uri="{FF2B5EF4-FFF2-40B4-BE49-F238E27FC236}">
                    <a16:creationId xmlns:a16="http://schemas.microsoft.com/office/drawing/2014/main" id="{ECC300FA-EE4A-489E-9A47-79BEBF05DC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1" name="Freeform 35">
                <a:extLst>
                  <a:ext uri="{FF2B5EF4-FFF2-40B4-BE49-F238E27FC236}">
                    <a16:creationId xmlns:a16="http://schemas.microsoft.com/office/drawing/2014/main" id="{0D1F26E2-902B-416B-A1DB-80DAF78D8B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2" name="Freeform 36">
                <a:extLst>
                  <a:ext uri="{FF2B5EF4-FFF2-40B4-BE49-F238E27FC236}">
                    <a16:creationId xmlns:a16="http://schemas.microsoft.com/office/drawing/2014/main" id="{491346A0-BF6D-45A5-806A-2150768722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3" name="Freeform 38">
                <a:extLst>
                  <a:ext uri="{FF2B5EF4-FFF2-40B4-BE49-F238E27FC236}">
                    <a16:creationId xmlns:a16="http://schemas.microsoft.com/office/drawing/2014/main" id="{A8A5AAC9-38FD-4A03-AB91-236F2AAC62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4" name="Freeform 39">
                <a:extLst>
                  <a:ext uri="{FF2B5EF4-FFF2-40B4-BE49-F238E27FC236}">
                    <a16:creationId xmlns:a16="http://schemas.microsoft.com/office/drawing/2014/main" id="{7AD4105C-55AA-47FF-AC5D-5BCB0B78CD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5" name="Freeform 40">
                <a:extLst>
                  <a:ext uri="{FF2B5EF4-FFF2-40B4-BE49-F238E27FC236}">
                    <a16:creationId xmlns:a16="http://schemas.microsoft.com/office/drawing/2014/main" id="{1C4B42B1-B112-4057-82C3-E5AF3BC7F6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6" name="Rectangle 41">
                <a:extLst>
                  <a:ext uri="{FF2B5EF4-FFF2-40B4-BE49-F238E27FC236}">
                    <a16:creationId xmlns:a16="http://schemas.microsoft.com/office/drawing/2014/main" id="{C8B37395-3651-4E66-A62E-31529FABC8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D687081-16D7-4BC5-A7DB-E70117439F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Income Predictor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41851F-203A-4F8E-AA75-478526ABA8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602038"/>
            <a:ext cx="6857999" cy="953029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Alberto Torres</a:t>
            </a:r>
          </a:p>
          <a:p>
            <a:pPr algn="ctr"/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B6D540F-1E2F-416F-819F-D8216BC8F3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8758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C9467-D86A-4D44-9E01-5796E5BDA3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1695542"/>
          </a:xfrm>
        </p:spPr>
        <p:txBody>
          <a:bodyPr anchor="ctr"/>
          <a:lstStyle/>
          <a:p>
            <a:pPr algn="ctr"/>
            <a:r>
              <a:rPr lang="en-US" dirty="0"/>
              <a:t>  Thank you	</a:t>
            </a:r>
          </a:p>
        </p:txBody>
      </p:sp>
      <p:pic>
        <p:nvPicPr>
          <p:cNvPr id="6" name="Picture Placeholder 5" descr="Circuit">
            <a:extLst>
              <a:ext uri="{FF2B5EF4-FFF2-40B4-BE49-F238E27FC236}">
                <a16:creationId xmlns:a16="http://schemas.microsoft.com/office/drawing/2014/main" id="{103D88BF-51AE-46F2-8081-A3C506432709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141411" y="783406"/>
            <a:ext cx="9912354" cy="2645594"/>
          </a:xfrm>
        </p:spPr>
      </p:pic>
    </p:spTree>
    <p:extLst>
      <p:ext uri="{BB962C8B-B14F-4D97-AF65-F5344CB8AC3E}">
        <p14:creationId xmlns:p14="http://schemas.microsoft.com/office/powerpoint/2010/main" val="39065403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955CF9-8FED-462B-8D88-5E2611F48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Decisions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729CAF-EB03-477B-9B93-3A1B012BE9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Crossroad about going to college.</a:t>
            </a:r>
          </a:p>
          <a:p>
            <a:r>
              <a:rPr lang="en-US" sz="2000" dirty="0"/>
              <a:t>Is the income after college worth it?</a:t>
            </a:r>
          </a:p>
          <a:p>
            <a:r>
              <a:rPr lang="en-US" sz="2000" dirty="0"/>
              <a:t>Predicting model to forecast annual income for individuals with a college education. </a:t>
            </a:r>
          </a:p>
        </p:txBody>
      </p:sp>
    </p:spTree>
    <p:extLst>
      <p:ext uri="{BB962C8B-B14F-4D97-AF65-F5344CB8AC3E}">
        <p14:creationId xmlns:p14="http://schemas.microsoft.com/office/powerpoint/2010/main" val="30539509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5B3C3A-C8BD-43E4-9835-4E4D31804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tool For Educational Institutions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3E96D5-13F9-4037-9419-B0893259FC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With the predictive model, institutions can show students or potential students that in the long term a college education is the best route.</a:t>
            </a:r>
          </a:p>
          <a:p>
            <a:r>
              <a:rPr lang="en-US" dirty="0"/>
              <a:t>The model will try to predict if the individual has the potential to make more than 50 thousand a year.</a:t>
            </a:r>
          </a:p>
          <a:p>
            <a:r>
              <a:rPr lang="en-US" dirty="0"/>
              <a:t>Shows individuals a forecast of the future.</a:t>
            </a:r>
          </a:p>
        </p:txBody>
      </p:sp>
    </p:spTree>
    <p:extLst>
      <p:ext uri="{BB962C8B-B14F-4D97-AF65-F5344CB8AC3E}">
        <p14:creationId xmlns:p14="http://schemas.microsoft.com/office/powerpoint/2010/main" val="1597134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0" name="Group 279">
            <a:extLst>
              <a:ext uri="{FF2B5EF4-FFF2-40B4-BE49-F238E27FC236}">
                <a16:creationId xmlns:a16="http://schemas.microsoft.com/office/drawing/2014/main" id="{5FE07634-A83A-4681-9C1D-BC0775F9D2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281" name="Rectangle 280">
              <a:extLst>
                <a:ext uri="{FF2B5EF4-FFF2-40B4-BE49-F238E27FC236}">
                  <a16:creationId xmlns:a16="http://schemas.microsoft.com/office/drawing/2014/main" id="{BF62976A-266E-4650-88F2-C16130F3DF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82" name="Picture 2">
              <a:extLst>
                <a:ext uri="{FF2B5EF4-FFF2-40B4-BE49-F238E27FC236}">
                  <a16:creationId xmlns:a16="http://schemas.microsoft.com/office/drawing/2014/main" id="{88D9B99B-59C2-481A-A948-F87920A7FE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A134327-4864-46BB-A57A-7055C9E3A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19" y="618518"/>
            <a:ext cx="3084891" cy="1478570"/>
          </a:xfrm>
        </p:spPr>
        <p:txBody>
          <a:bodyPr>
            <a:normAutofit/>
          </a:bodyPr>
          <a:lstStyle/>
          <a:p>
            <a:r>
              <a:rPr lang="en-US" sz="3200" dirty="0"/>
              <a:t>College Enrollment Rate downfall</a:t>
            </a:r>
          </a:p>
        </p:txBody>
      </p:sp>
      <p:pic>
        <p:nvPicPr>
          <p:cNvPr id="10" name="Content Placeholder 6" descr="circuit board">
            <a:extLst>
              <a:ext uri="{FF2B5EF4-FFF2-40B4-BE49-F238E27FC236}">
                <a16:creationId xmlns:a16="http://schemas.microsoft.com/office/drawing/2014/main" id="{38616497-6A2B-4863-A3DD-A2D0AF07489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131" r="14065"/>
          <a:stretch/>
        </p:blipFill>
        <p:spPr>
          <a:xfrm flipH="1">
            <a:off x="0" y="10"/>
            <a:ext cx="7558541" cy="6857990"/>
          </a:xfrm>
          <a:prstGeom prst="rect">
            <a:avLst/>
          </a:prstGeom>
        </p:spPr>
      </p:pic>
      <p:grpSp>
        <p:nvGrpSpPr>
          <p:cNvPr id="341" name="Group 283">
            <a:extLst>
              <a:ext uri="{FF2B5EF4-FFF2-40B4-BE49-F238E27FC236}">
                <a16:creationId xmlns:a16="http://schemas.microsoft.com/office/drawing/2014/main" id="{A2E1FE48-FA7B-4262-B922-041542931D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285" name="Rectangle 284">
              <a:extLst>
                <a:ext uri="{FF2B5EF4-FFF2-40B4-BE49-F238E27FC236}">
                  <a16:creationId xmlns:a16="http://schemas.microsoft.com/office/drawing/2014/main" id="{F2E644B1-8F72-4AC4-89F1-EB3A027341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86" name="Freeform 6">
              <a:extLst>
                <a:ext uri="{FF2B5EF4-FFF2-40B4-BE49-F238E27FC236}">
                  <a16:creationId xmlns:a16="http://schemas.microsoft.com/office/drawing/2014/main" id="{1781B8E8-8A26-4FFB-BE0C-7C0C644F7C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7" name="Freeform 7">
              <a:extLst>
                <a:ext uri="{FF2B5EF4-FFF2-40B4-BE49-F238E27FC236}">
                  <a16:creationId xmlns:a16="http://schemas.microsoft.com/office/drawing/2014/main" id="{4109D997-E9DF-4429-A643-3E691E2B70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8" name="Rectangle 287">
              <a:extLst>
                <a:ext uri="{FF2B5EF4-FFF2-40B4-BE49-F238E27FC236}">
                  <a16:creationId xmlns:a16="http://schemas.microsoft.com/office/drawing/2014/main" id="{B392695A-F131-4C51-B689-3F4D5B1A2F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89" name="Freeform 9">
              <a:extLst>
                <a:ext uri="{FF2B5EF4-FFF2-40B4-BE49-F238E27FC236}">
                  <a16:creationId xmlns:a16="http://schemas.microsoft.com/office/drawing/2014/main" id="{8218EC3E-07D0-417A-B0A8-057F825EF7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0" name="Freeform 10">
              <a:extLst>
                <a:ext uri="{FF2B5EF4-FFF2-40B4-BE49-F238E27FC236}">
                  <a16:creationId xmlns:a16="http://schemas.microsoft.com/office/drawing/2014/main" id="{B036399E-7675-47B6-A645-242946879E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1" name="Freeform 11">
              <a:extLst>
                <a:ext uri="{FF2B5EF4-FFF2-40B4-BE49-F238E27FC236}">
                  <a16:creationId xmlns:a16="http://schemas.microsoft.com/office/drawing/2014/main" id="{C44A0438-B8A4-43B3-B17C-B919FCD92C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2" name="Freeform 12">
              <a:extLst>
                <a:ext uri="{FF2B5EF4-FFF2-40B4-BE49-F238E27FC236}">
                  <a16:creationId xmlns:a16="http://schemas.microsoft.com/office/drawing/2014/main" id="{ABC7257F-6F64-4B81-BDA7-7C232BCBA2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3" name="Freeform 13">
              <a:extLst>
                <a:ext uri="{FF2B5EF4-FFF2-40B4-BE49-F238E27FC236}">
                  <a16:creationId xmlns:a16="http://schemas.microsoft.com/office/drawing/2014/main" id="{72DD7E92-F033-480C-A220-63CE422C3A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4" name="Freeform 14">
              <a:extLst>
                <a:ext uri="{FF2B5EF4-FFF2-40B4-BE49-F238E27FC236}">
                  <a16:creationId xmlns:a16="http://schemas.microsoft.com/office/drawing/2014/main" id="{444A9AC9-463E-45E7-A818-13F664F7C0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5" name="Freeform 15">
              <a:extLst>
                <a:ext uri="{FF2B5EF4-FFF2-40B4-BE49-F238E27FC236}">
                  <a16:creationId xmlns:a16="http://schemas.microsoft.com/office/drawing/2014/main" id="{6CCE9BBE-5DE3-4991-80CA-DFEB928673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6" name="Freeform 16">
              <a:extLst>
                <a:ext uri="{FF2B5EF4-FFF2-40B4-BE49-F238E27FC236}">
                  <a16:creationId xmlns:a16="http://schemas.microsoft.com/office/drawing/2014/main" id="{3180F6DF-A13F-491C-BF97-B206E3E7B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7" name="Freeform 17">
              <a:extLst>
                <a:ext uri="{FF2B5EF4-FFF2-40B4-BE49-F238E27FC236}">
                  <a16:creationId xmlns:a16="http://schemas.microsoft.com/office/drawing/2014/main" id="{CAD0E44C-73C8-42BB-ADA8-2BA6B3082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8" name="Freeform 18">
              <a:extLst>
                <a:ext uri="{FF2B5EF4-FFF2-40B4-BE49-F238E27FC236}">
                  <a16:creationId xmlns:a16="http://schemas.microsoft.com/office/drawing/2014/main" id="{436EC43E-A70D-4E5C-B275-35CA8E93C1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9" name="Freeform 19">
              <a:extLst>
                <a:ext uri="{FF2B5EF4-FFF2-40B4-BE49-F238E27FC236}">
                  <a16:creationId xmlns:a16="http://schemas.microsoft.com/office/drawing/2014/main" id="{ADE7E5B6-2E2A-4F56-9E90-F8613E6D1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0" name="Freeform 20">
              <a:extLst>
                <a:ext uri="{FF2B5EF4-FFF2-40B4-BE49-F238E27FC236}">
                  <a16:creationId xmlns:a16="http://schemas.microsoft.com/office/drawing/2014/main" id="{86B9E49B-AE8D-47E0-BACC-A6D0AC3AB2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1" name="Freeform 21">
              <a:extLst>
                <a:ext uri="{FF2B5EF4-FFF2-40B4-BE49-F238E27FC236}">
                  <a16:creationId xmlns:a16="http://schemas.microsoft.com/office/drawing/2014/main" id="{2EB961AF-CD61-41BA-B0B2-0741A5ED64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2" name="Freeform 22">
              <a:extLst>
                <a:ext uri="{FF2B5EF4-FFF2-40B4-BE49-F238E27FC236}">
                  <a16:creationId xmlns:a16="http://schemas.microsoft.com/office/drawing/2014/main" id="{DC42BDA1-810A-4135-B3B1-B3161D372A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3" name="Freeform 23">
              <a:extLst>
                <a:ext uri="{FF2B5EF4-FFF2-40B4-BE49-F238E27FC236}">
                  <a16:creationId xmlns:a16="http://schemas.microsoft.com/office/drawing/2014/main" id="{FA51FCA8-FCF4-4116-8CB2-5C539E37F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4" name="Freeform 24">
              <a:extLst>
                <a:ext uri="{FF2B5EF4-FFF2-40B4-BE49-F238E27FC236}">
                  <a16:creationId xmlns:a16="http://schemas.microsoft.com/office/drawing/2014/main" id="{F2850A10-CDBC-462A-8CB7-0258746834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5" name="Freeform 25">
              <a:extLst>
                <a:ext uri="{FF2B5EF4-FFF2-40B4-BE49-F238E27FC236}">
                  <a16:creationId xmlns:a16="http://schemas.microsoft.com/office/drawing/2014/main" id="{738A37B9-77C2-4464-BF1F-2AF25A0D29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6" name="Freeform 26">
              <a:extLst>
                <a:ext uri="{FF2B5EF4-FFF2-40B4-BE49-F238E27FC236}">
                  <a16:creationId xmlns:a16="http://schemas.microsoft.com/office/drawing/2014/main" id="{89026C8B-A162-4523-A51B-9F1200BC60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7" name="Freeform 27">
              <a:extLst>
                <a:ext uri="{FF2B5EF4-FFF2-40B4-BE49-F238E27FC236}">
                  <a16:creationId xmlns:a16="http://schemas.microsoft.com/office/drawing/2014/main" id="{5B76BC40-1FA2-477D-B2C2-4763577DB7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8" name="Freeform 28">
              <a:extLst>
                <a:ext uri="{FF2B5EF4-FFF2-40B4-BE49-F238E27FC236}">
                  <a16:creationId xmlns:a16="http://schemas.microsoft.com/office/drawing/2014/main" id="{6BC68EAA-2809-4AE4-80C1-2555CEF73D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9" name="Freeform 29">
              <a:extLst>
                <a:ext uri="{FF2B5EF4-FFF2-40B4-BE49-F238E27FC236}">
                  <a16:creationId xmlns:a16="http://schemas.microsoft.com/office/drawing/2014/main" id="{FE709D1B-0541-4414-9E87-CF7D6918C1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0" name="Freeform 30">
              <a:extLst>
                <a:ext uri="{FF2B5EF4-FFF2-40B4-BE49-F238E27FC236}">
                  <a16:creationId xmlns:a16="http://schemas.microsoft.com/office/drawing/2014/main" id="{33BCB888-11B8-4D01-BCDA-59BBA28DCE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1" name="Freeform 31">
              <a:extLst>
                <a:ext uri="{FF2B5EF4-FFF2-40B4-BE49-F238E27FC236}">
                  <a16:creationId xmlns:a16="http://schemas.microsoft.com/office/drawing/2014/main" id="{28E5CE3E-C11A-4CF7-82BF-37D1221D4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2" name="Freeform 32">
              <a:extLst>
                <a:ext uri="{FF2B5EF4-FFF2-40B4-BE49-F238E27FC236}">
                  <a16:creationId xmlns:a16="http://schemas.microsoft.com/office/drawing/2014/main" id="{55284FC3-21FB-4FA7-B695-2D6A9CEF73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3" name="Rectangle 312">
              <a:extLst>
                <a:ext uri="{FF2B5EF4-FFF2-40B4-BE49-F238E27FC236}">
                  <a16:creationId xmlns:a16="http://schemas.microsoft.com/office/drawing/2014/main" id="{13DA6B78-00DE-4E55-9124-EFD72519BB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14" name="Freeform 34">
              <a:extLst>
                <a:ext uri="{FF2B5EF4-FFF2-40B4-BE49-F238E27FC236}">
                  <a16:creationId xmlns:a16="http://schemas.microsoft.com/office/drawing/2014/main" id="{D4602B0F-2844-48BE-9B4A-0366AC904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5" name="Freeform 35">
              <a:extLst>
                <a:ext uri="{FF2B5EF4-FFF2-40B4-BE49-F238E27FC236}">
                  <a16:creationId xmlns:a16="http://schemas.microsoft.com/office/drawing/2014/main" id="{E31E05BB-6004-474D-9900-D990378FD3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6" name="Freeform 36">
              <a:extLst>
                <a:ext uri="{FF2B5EF4-FFF2-40B4-BE49-F238E27FC236}">
                  <a16:creationId xmlns:a16="http://schemas.microsoft.com/office/drawing/2014/main" id="{00BD01ED-F65D-4601-A77D-508E960E09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7" name="Freeform 37">
              <a:extLst>
                <a:ext uri="{FF2B5EF4-FFF2-40B4-BE49-F238E27FC236}">
                  <a16:creationId xmlns:a16="http://schemas.microsoft.com/office/drawing/2014/main" id="{FD307CAE-789C-4E80-B6F1-9858A3ABA3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8" name="Freeform 38">
              <a:extLst>
                <a:ext uri="{FF2B5EF4-FFF2-40B4-BE49-F238E27FC236}">
                  <a16:creationId xmlns:a16="http://schemas.microsoft.com/office/drawing/2014/main" id="{94B97B29-709E-4E24-B2FA-EF84AA12D2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9" name="Freeform 39">
              <a:extLst>
                <a:ext uri="{FF2B5EF4-FFF2-40B4-BE49-F238E27FC236}">
                  <a16:creationId xmlns:a16="http://schemas.microsoft.com/office/drawing/2014/main" id="{C05D52B9-1FA2-4E7C-8229-B09811A901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0" name="Freeform 40">
              <a:extLst>
                <a:ext uri="{FF2B5EF4-FFF2-40B4-BE49-F238E27FC236}">
                  <a16:creationId xmlns:a16="http://schemas.microsoft.com/office/drawing/2014/main" id="{CC0A5575-2FB9-440F-B9A8-E0DDE1C37C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1" name="Freeform 41">
              <a:extLst>
                <a:ext uri="{FF2B5EF4-FFF2-40B4-BE49-F238E27FC236}">
                  <a16:creationId xmlns:a16="http://schemas.microsoft.com/office/drawing/2014/main" id="{AFFCC88F-01DF-4DE1-8CD5-88631E3091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2" name="Freeform 42">
              <a:extLst>
                <a:ext uri="{FF2B5EF4-FFF2-40B4-BE49-F238E27FC236}">
                  <a16:creationId xmlns:a16="http://schemas.microsoft.com/office/drawing/2014/main" id="{33EEC40B-E2CD-4BAC-94D6-85B7071422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3" name="Freeform 43">
              <a:extLst>
                <a:ext uri="{FF2B5EF4-FFF2-40B4-BE49-F238E27FC236}">
                  <a16:creationId xmlns:a16="http://schemas.microsoft.com/office/drawing/2014/main" id="{3E0E9643-5C60-4933-BB1B-9A09057E72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4" name="Freeform 44">
              <a:extLst>
                <a:ext uri="{FF2B5EF4-FFF2-40B4-BE49-F238E27FC236}">
                  <a16:creationId xmlns:a16="http://schemas.microsoft.com/office/drawing/2014/main" id="{94F86E92-9EC7-437C-946B-31E7C1C47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5" name="Rectangle 324">
              <a:extLst>
                <a:ext uri="{FF2B5EF4-FFF2-40B4-BE49-F238E27FC236}">
                  <a16:creationId xmlns:a16="http://schemas.microsoft.com/office/drawing/2014/main" id="{BE9A51BE-C514-46B5-ABA6-7E7C878F8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26" name="Freeform 46">
              <a:extLst>
                <a:ext uri="{FF2B5EF4-FFF2-40B4-BE49-F238E27FC236}">
                  <a16:creationId xmlns:a16="http://schemas.microsoft.com/office/drawing/2014/main" id="{8B255447-F0E9-4D96-A4B0-F9EDDE58A3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7" name="Freeform 47">
              <a:extLst>
                <a:ext uri="{FF2B5EF4-FFF2-40B4-BE49-F238E27FC236}">
                  <a16:creationId xmlns:a16="http://schemas.microsoft.com/office/drawing/2014/main" id="{AFAC5F3A-3BE7-489E-A848-498B9995F1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8" name="Freeform 48">
              <a:extLst>
                <a:ext uri="{FF2B5EF4-FFF2-40B4-BE49-F238E27FC236}">
                  <a16:creationId xmlns:a16="http://schemas.microsoft.com/office/drawing/2014/main" id="{A974E7AA-5EF3-4817-B0AE-4C1A784EE9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9" name="Freeform 49">
              <a:extLst>
                <a:ext uri="{FF2B5EF4-FFF2-40B4-BE49-F238E27FC236}">
                  <a16:creationId xmlns:a16="http://schemas.microsoft.com/office/drawing/2014/main" id="{8AA54AC1-3E87-49C0-A594-87829A2CFF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0" name="Freeform 50">
              <a:extLst>
                <a:ext uri="{FF2B5EF4-FFF2-40B4-BE49-F238E27FC236}">
                  <a16:creationId xmlns:a16="http://schemas.microsoft.com/office/drawing/2014/main" id="{CC237789-73BC-4BD9-BFE8-1325FA4B52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1" name="Freeform 51">
              <a:extLst>
                <a:ext uri="{FF2B5EF4-FFF2-40B4-BE49-F238E27FC236}">
                  <a16:creationId xmlns:a16="http://schemas.microsoft.com/office/drawing/2014/main" id="{DCF4052D-CF62-47DC-991E-49D0BA908F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2" name="Freeform 52">
              <a:extLst>
                <a:ext uri="{FF2B5EF4-FFF2-40B4-BE49-F238E27FC236}">
                  <a16:creationId xmlns:a16="http://schemas.microsoft.com/office/drawing/2014/main" id="{2ABD9104-C938-44F2-8622-8407A2593B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3" name="Freeform 53">
              <a:extLst>
                <a:ext uri="{FF2B5EF4-FFF2-40B4-BE49-F238E27FC236}">
                  <a16:creationId xmlns:a16="http://schemas.microsoft.com/office/drawing/2014/main" id="{4AA18F60-3E86-4A5A-B82E-A79183ED36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4" name="Freeform 54">
              <a:extLst>
                <a:ext uri="{FF2B5EF4-FFF2-40B4-BE49-F238E27FC236}">
                  <a16:creationId xmlns:a16="http://schemas.microsoft.com/office/drawing/2014/main" id="{0F34C941-6196-4937-99E5-14AAD23F2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5" name="Freeform 55">
              <a:extLst>
                <a:ext uri="{FF2B5EF4-FFF2-40B4-BE49-F238E27FC236}">
                  <a16:creationId xmlns:a16="http://schemas.microsoft.com/office/drawing/2014/main" id="{60DB8A6C-23D7-4A88-BDCE-8FEC86A123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6" name="Freeform 56">
              <a:extLst>
                <a:ext uri="{FF2B5EF4-FFF2-40B4-BE49-F238E27FC236}">
                  <a16:creationId xmlns:a16="http://schemas.microsoft.com/office/drawing/2014/main" id="{29F5F702-AEE6-4633-BB20-7A15C3A31F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7" name="Freeform 57">
              <a:extLst>
                <a:ext uri="{FF2B5EF4-FFF2-40B4-BE49-F238E27FC236}">
                  <a16:creationId xmlns:a16="http://schemas.microsoft.com/office/drawing/2014/main" id="{F30C7A45-6890-4EA5-9F6B-E2AB4D04C5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8" name="Freeform 58">
              <a:extLst>
                <a:ext uri="{FF2B5EF4-FFF2-40B4-BE49-F238E27FC236}">
                  <a16:creationId xmlns:a16="http://schemas.microsoft.com/office/drawing/2014/main" id="{F31A7373-F68A-485D-95DC-B53ACC7B5F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DE947D-468B-49F7-9BFA-92E3159D14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57768" y="2249487"/>
            <a:ext cx="2989643" cy="3373438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Nearly one million less students enrolled in college in 2022 then before 2020.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From 2019-2021 colleges seen undergraduate student enrollment fall by 6.6%.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Biggest decline in more than 50 years.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9672A8-E67A-4153-9D83-0D9B38F314AB}"/>
              </a:ext>
            </a:extLst>
          </p:cNvPr>
          <p:cNvSpPr txBox="1"/>
          <p:nvPr/>
        </p:nvSpPr>
        <p:spPr>
          <a:xfrm>
            <a:off x="8380024" y="5876817"/>
            <a:ext cx="23451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6"/>
              </a:rPr>
              <a:t>Americans choose jobs over college : NPR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6653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E65164-C73D-4BFA-AFA7-29AFD8DA8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Short-term benefits vs. long-term benefits of a degree.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68564C-52C2-4B87-95D2-C391F39458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fontAlgn="base"/>
            <a:r>
              <a:rPr lang="en-US" sz="2000" dirty="0"/>
              <a:t>According to Georgetown University, bachelor's degree holders were found to "earn a median of $2.8 million during their career, 75% more than if they had only a high school diploma."</a:t>
            </a:r>
          </a:p>
          <a:p>
            <a:pPr algn="l" fontAlgn="base"/>
            <a:r>
              <a:rPr lang="en-US" sz="2000" dirty="0"/>
              <a:t>Many high school students go for short-term money rather than a long-term career and high wages.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66281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CBA50DB-DBC7-4B6E-B3C1-8FF1EA519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DED8FB6-AF8D-4D98-913D-E6486FEC10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1902285" cy="6858001"/>
            <a:chOff x="0" y="0"/>
            <a:chExt cx="11902285" cy="6858001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A805ED2-113B-4584-8827-567B5792F1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bg2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4" name="Rectangle 5">
                <a:extLst>
                  <a:ext uri="{FF2B5EF4-FFF2-40B4-BE49-F238E27FC236}">
                    <a16:creationId xmlns:a16="http://schemas.microsoft.com/office/drawing/2014/main" id="{C6CF21D8-CC72-4F35-A29E-3AF9E6DA13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6">
                <a:extLst>
                  <a:ext uri="{FF2B5EF4-FFF2-40B4-BE49-F238E27FC236}">
                    <a16:creationId xmlns:a16="http://schemas.microsoft.com/office/drawing/2014/main" id="{8E60A7C3-087D-47B4-AB5A-C8B1042FD2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7">
                <a:extLst>
                  <a:ext uri="{FF2B5EF4-FFF2-40B4-BE49-F238E27FC236}">
                    <a16:creationId xmlns:a16="http://schemas.microsoft.com/office/drawing/2014/main" id="{1885EECE-F6D9-4128-BC90-01583BF269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8">
                <a:extLst>
                  <a:ext uri="{FF2B5EF4-FFF2-40B4-BE49-F238E27FC236}">
                    <a16:creationId xmlns:a16="http://schemas.microsoft.com/office/drawing/2014/main" id="{F44AA128-AA96-4FF2-A1C3-F9D2E7FD38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9">
                <a:extLst>
                  <a:ext uri="{FF2B5EF4-FFF2-40B4-BE49-F238E27FC236}">
                    <a16:creationId xmlns:a16="http://schemas.microsoft.com/office/drawing/2014/main" id="{7E52DC12-230B-4892-B284-F2FE9DE16A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0">
                <a:extLst>
                  <a:ext uri="{FF2B5EF4-FFF2-40B4-BE49-F238E27FC236}">
                    <a16:creationId xmlns:a16="http://schemas.microsoft.com/office/drawing/2014/main" id="{A68FBF9E-B81A-41D0-8A03-6CFC30811D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1">
                <a:extLst>
                  <a:ext uri="{FF2B5EF4-FFF2-40B4-BE49-F238E27FC236}">
                    <a16:creationId xmlns:a16="http://schemas.microsoft.com/office/drawing/2014/main" id="{B0047F84-8480-494F-9241-39FF17CFFF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2">
                <a:extLst>
                  <a:ext uri="{FF2B5EF4-FFF2-40B4-BE49-F238E27FC236}">
                    <a16:creationId xmlns:a16="http://schemas.microsoft.com/office/drawing/2014/main" id="{8CAF76D8-4B95-4A8E-9EE5-8CCC0A7AD2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Freeform 13">
                <a:extLst>
                  <a:ext uri="{FF2B5EF4-FFF2-40B4-BE49-F238E27FC236}">
                    <a16:creationId xmlns:a16="http://schemas.microsoft.com/office/drawing/2014/main" id="{792F82F3-05A8-4A55-8C5B-81F6678B59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3" name="Freeform 14">
                <a:extLst>
                  <a:ext uri="{FF2B5EF4-FFF2-40B4-BE49-F238E27FC236}">
                    <a16:creationId xmlns:a16="http://schemas.microsoft.com/office/drawing/2014/main" id="{B8472536-021A-4E59-BD59-DDC090A18A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5">
                <a:extLst>
                  <a:ext uri="{FF2B5EF4-FFF2-40B4-BE49-F238E27FC236}">
                    <a16:creationId xmlns:a16="http://schemas.microsoft.com/office/drawing/2014/main" id="{AEBEF646-3C12-469F-B194-A161A7A95D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Line 16">
                <a:extLst>
                  <a:ext uri="{FF2B5EF4-FFF2-40B4-BE49-F238E27FC236}">
                    <a16:creationId xmlns:a16="http://schemas.microsoft.com/office/drawing/2014/main" id="{D4501159-D7AC-4307-9DFC-C8F3A94341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6" name="Freeform 17">
                <a:extLst>
                  <a:ext uri="{FF2B5EF4-FFF2-40B4-BE49-F238E27FC236}">
                    <a16:creationId xmlns:a16="http://schemas.microsoft.com/office/drawing/2014/main" id="{B5244C41-454C-47D8-A6A9-C17EC2A366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Freeform 18">
                <a:extLst>
                  <a:ext uri="{FF2B5EF4-FFF2-40B4-BE49-F238E27FC236}">
                    <a16:creationId xmlns:a16="http://schemas.microsoft.com/office/drawing/2014/main" id="{8FA883B8-99FB-4540-B573-F0674BFB1C2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19">
                <a:extLst>
                  <a:ext uri="{FF2B5EF4-FFF2-40B4-BE49-F238E27FC236}">
                    <a16:creationId xmlns:a16="http://schemas.microsoft.com/office/drawing/2014/main" id="{F1178B7C-5A00-4E5B-9010-B1477621E0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0">
                <a:extLst>
                  <a:ext uri="{FF2B5EF4-FFF2-40B4-BE49-F238E27FC236}">
                    <a16:creationId xmlns:a16="http://schemas.microsoft.com/office/drawing/2014/main" id="{E359D5D8-EE2E-4714-A40A-C3A6D91F98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Rectangle 21">
                <a:extLst>
                  <a:ext uri="{FF2B5EF4-FFF2-40B4-BE49-F238E27FC236}">
                    <a16:creationId xmlns:a16="http://schemas.microsoft.com/office/drawing/2014/main" id="{8A89C2E5-F892-4666-85FB-995578FBC7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2">
                <a:extLst>
                  <a:ext uri="{FF2B5EF4-FFF2-40B4-BE49-F238E27FC236}">
                    <a16:creationId xmlns:a16="http://schemas.microsoft.com/office/drawing/2014/main" id="{6DC6174B-0EC3-4A81-A0D1-D10DBB869A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3">
                <a:extLst>
                  <a:ext uri="{FF2B5EF4-FFF2-40B4-BE49-F238E27FC236}">
                    <a16:creationId xmlns:a16="http://schemas.microsoft.com/office/drawing/2014/main" id="{2CB96070-0553-4F79-984C-8DABB1CD5D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4">
                <a:extLst>
                  <a:ext uri="{FF2B5EF4-FFF2-40B4-BE49-F238E27FC236}">
                    <a16:creationId xmlns:a16="http://schemas.microsoft.com/office/drawing/2014/main" id="{BA23B6E2-3718-4009-B80E-9279154B19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5">
                <a:extLst>
                  <a:ext uri="{FF2B5EF4-FFF2-40B4-BE49-F238E27FC236}">
                    <a16:creationId xmlns:a16="http://schemas.microsoft.com/office/drawing/2014/main" id="{CAFB32D5-E528-419B-80EE-1475633970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6">
                <a:extLst>
                  <a:ext uri="{FF2B5EF4-FFF2-40B4-BE49-F238E27FC236}">
                    <a16:creationId xmlns:a16="http://schemas.microsoft.com/office/drawing/2014/main" id="{A68ADD35-4FEA-404D-B2F3-23556E6E8F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27">
                <a:extLst>
                  <a:ext uri="{FF2B5EF4-FFF2-40B4-BE49-F238E27FC236}">
                    <a16:creationId xmlns:a16="http://schemas.microsoft.com/office/drawing/2014/main" id="{89CF17CA-49E3-4B4A-836A-4FD55C67BE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28">
                <a:extLst>
                  <a:ext uri="{FF2B5EF4-FFF2-40B4-BE49-F238E27FC236}">
                    <a16:creationId xmlns:a16="http://schemas.microsoft.com/office/drawing/2014/main" id="{AB394F2E-F3E7-4CED-84A9-35C47AB287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8" name="Freeform 29">
                <a:extLst>
                  <a:ext uri="{FF2B5EF4-FFF2-40B4-BE49-F238E27FC236}">
                    <a16:creationId xmlns:a16="http://schemas.microsoft.com/office/drawing/2014/main" id="{FF816C2F-3999-4A9F-8395-5D68ED33A4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9" name="Freeform 30">
                <a:extLst>
                  <a:ext uri="{FF2B5EF4-FFF2-40B4-BE49-F238E27FC236}">
                    <a16:creationId xmlns:a16="http://schemas.microsoft.com/office/drawing/2014/main" id="{82AD6AC6-71D5-4BD8-9185-D3062968B5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0" name="Freeform 31">
                <a:extLst>
                  <a:ext uri="{FF2B5EF4-FFF2-40B4-BE49-F238E27FC236}">
                    <a16:creationId xmlns:a16="http://schemas.microsoft.com/office/drawing/2014/main" id="{743A50C2-65CF-4F4C-B412-6149A93ACF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6C0E7A88-FEDF-4C4F-A6B4-F7DDE9DE92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227597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bg2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4" name="Freeform 32">
                <a:extLst>
                  <a:ext uri="{FF2B5EF4-FFF2-40B4-BE49-F238E27FC236}">
                    <a16:creationId xmlns:a16="http://schemas.microsoft.com/office/drawing/2014/main" id="{AE94B3EE-D5C0-4BDE-B6AA-7599F0486E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3">
                <a:extLst>
                  <a:ext uri="{FF2B5EF4-FFF2-40B4-BE49-F238E27FC236}">
                    <a16:creationId xmlns:a16="http://schemas.microsoft.com/office/drawing/2014/main" id="{5EF110E8-C00D-454E-8F3A-ECF2D35667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4">
                <a:extLst>
                  <a:ext uri="{FF2B5EF4-FFF2-40B4-BE49-F238E27FC236}">
                    <a16:creationId xmlns:a16="http://schemas.microsoft.com/office/drawing/2014/main" id="{BFC5F327-6927-4F35-9AF6-C45527BB45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5">
                <a:extLst>
                  <a:ext uri="{FF2B5EF4-FFF2-40B4-BE49-F238E27FC236}">
                    <a16:creationId xmlns:a16="http://schemas.microsoft.com/office/drawing/2014/main" id="{BF2D314D-AEDE-418D-9702-D3CDB98C30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6">
                <a:extLst>
                  <a:ext uri="{FF2B5EF4-FFF2-40B4-BE49-F238E27FC236}">
                    <a16:creationId xmlns:a16="http://schemas.microsoft.com/office/drawing/2014/main" id="{64FD07F8-3CA6-4209-9A9E-30609FE9A3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37">
                <a:extLst>
                  <a:ext uri="{FF2B5EF4-FFF2-40B4-BE49-F238E27FC236}">
                    <a16:creationId xmlns:a16="http://schemas.microsoft.com/office/drawing/2014/main" id="{AB0AE24D-CD49-4B57-82E0-780F62AE4F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Freeform 38">
                <a:extLst>
                  <a:ext uri="{FF2B5EF4-FFF2-40B4-BE49-F238E27FC236}">
                    <a16:creationId xmlns:a16="http://schemas.microsoft.com/office/drawing/2014/main" id="{66803AF8-6368-45E6-A0B7-C0C4CFFEEB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" name="Freeform 39">
                <a:extLst>
                  <a:ext uri="{FF2B5EF4-FFF2-40B4-BE49-F238E27FC236}">
                    <a16:creationId xmlns:a16="http://schemas.microsoft.com/office/drawing/2014/main" id="{B4761E05-2792-472B-A814-9616151CF3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40">
                <a:extLst>
                  <a:ext uri="{FF2B5EF4-FFF2-40B4-BE49-F238E27FC236}">
                    <a16:creationId xmlns:a16="http://schemas.microsoft.com/office/drawing/2014/main" id="{40B6A261-9427-4E70-9564-048AD009BD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Rectangle 41">
                <a:extLst>
                  <a:ext uri="{FF2B5EF4-FFF2-40B4-BE49-F238E27FC236}">
                    <a16:creationId xmlns:a16="http://schemas.microsoft.com/office/drawing/2014/main" id="{68BFDFBE-2286-4123-9436-E1DF84AF49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pic>
        <p:nvPicPr>
          <p:cNvPr id="52" name="Picture 2">
            <a:extLst>
              <a:ext uri="{FF2B5EF4-FFF2-40B4-BE49-F238E27FC236}">
                <a16:creationId xmlns:a16="http://schemas.microsoft.com/office/drawing/2014/main" id="{5B3DE270-418F-47A7-B311-C4D876041D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8D54FD2-8BE0-4DFA-8A2C-8A57AB1DB0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6042" y="824637"/>
            <a:ext cx="3281003" cy="904876"/>
          </a:xfrm>
        </p:spPr>
        <p:txBody>
          <a:bodyPr anchor="b">
            <a:noAutofit/>
          </a:bodyPr>
          <a:lstStyle/>
          <a:p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Data understanding</a:t>
            </a:r>
            <a:endParaRPr lang="en-US" sz="3200" dirty="0">
              <a:solidFill>
                <a:srgbClr val="FFFFFF"/>
              </a:solidFill>
            </a:endParaRPr>
          </a:p>
        </p:txBody>
      </p:sp>
      <p:sp useBgFill="1">
        <p:nvSpPr>
          <p:cNvPr id="54" name="Round Diagonal Corner Rectangle 11">
            <a:extLst>
              <a:ext uri="{FF2B5EF4-FFF2-40B4-BE49-F238E27FC236}">
                <a16:creationId xmlns:a16="http://schemas.microsoft.com/office/drawing/2014/main" id="{A1351C6B-7343-451F-AB4A-1CE294A4E9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D9C2D0-8ADF-4B37-B905-EA1A5CEB2E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36041" y="2249487"/>
            <a:ext cx="3281004" cy="3541714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2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Machine learning model: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FFFFFF"/>
                </a:solidFill>
              </a:rPr>
              <a:t>Demonstrates who is making more money annually.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Predictor takes in attributes such as education, relationship, hours worked, etc.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FFFFFF"/>
                </a:solidFill>
              </a:rPr>
              <a:t>In Dataset 9.6K/39.4K individuals made over 50K</a:t>
            </a:r>
            <a:endParaRPr lang="en-US" sz="2200" kern="1200" dirty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  <a:p>
            <a:endParaRPr lang="en-US" sz="1800" dirty="0">
              <a:solidFill>
                <a:srgbClr val="FFFFFF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CB3CD09-22EF-4503-AD0D-813CDAE0FDF7}"/>
              </a:ext>
            </a:extLst>
          </p:cNvPr>
          <p:cNvGrpSpPr/>
          <p:nvPr/>
        </p:nvGrpSpPr>
        <p:grpSpPr>
          <a:xfrm>
            <a:off x="1036123" y="901701"/>
            <a:ext cx="5988647" cy="4813217"/>
            <a:chOff x="1036123" y="901701"/>
            <a:chExt cx="5988647" cy="4813217"/>
          </a:xfrm>
        </p:grpSpPr>
        <p:pic>
          <p:nvPicPr>
            <p:cNvPr id="4" name="Picture 2" descr="image">
              <a:extLst>
                <a:ext uri="{FF2B5EF4-FFF2-40B4-BE49-F238E27FC236}">
                  <a16:creationId xmlns:a16="http://schemas.microsoft.com/office/drawing/2014/main" id="{527E3C5C-5D77-4C16-B694-7BCDFBF4776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325587" y="1137621"/>
              <a:ext cx="5699183" cy="45772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BE42EA6-73AD-424B-97F2-E94E9F55030E}"/>
                </a:ext>
              </a:extLst>
            </p:cNvPr>
            <p:cNvSpPr txBox="1"/>
            <p:nvPr/>
          </p:nvSpPr>
          <p:spPr>
            <a:xfrm>
              <a:off x="2286240" y="901701"/>
              <a:ext cx="43235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Individuals who make more than 50K a year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ECEAD6EE-CCEF-4DCE-9226-B34457B2AC64}"/>
                </a:ext>
              </a:extLst>
            </p:cNvPr>
            <p:cNvSpPr txBox="1"/>
            <p:nvPr/>
          </p:nvSpPr>
          <p:spPr>
            <a:xfrm rot="16200000">
              <a:off x="182832" y="2987428"/>
              <a:ext cx="20759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Num of individuals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980051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Rectangle 1032">
            <a:extLst>
              <a:ext uri="{FF2B5EF4-FFF2-40B4-BE49-F238E27FC236}">
                <a16:creationId xmlns:a16="http://schemas.microsoft.com/office/drawing/2014/main" id="{3CBA50DB-DBC7-4B6E-B3C1-8FF1EA519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35" name="Group 1034">
            <a:extLst>
              <a:ext uri="{FF2B5EF4-FFF2-40B4-BE49-F238E27FC236}">
                <a16:creationId xmlns:a16="http://schemas.microsoft.com/office/drawing/2014/main" id="{1DED8FB6-AF8D-4D98-913D-E6486FEC10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1902285" cy="6858001"/>
            <a:chOff x="0" y="0"/>
            <a:chExt cx="11902285" cy="6858001"/>
          </a:xfrm>
        </p:grpSpPr>
        <p:grpSp>
          <p:nvGrpSpPr>
            <p:cNvPr id="1036" name="Group 1035">
              <a:extLst>
                <a:ext uri="{FF2B5EF4-FFF2-40B4-BE49-F238E27FC236}">
                  <a16:creationId xmlns:a16="http://schemas.microsoft.com/office/drawing/2014/main" id="{0A805ED2-113B-4584-8827-567B5792F1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bg2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048" name="Rectangle 5">
                <a:extLst>
                  <a:ext uri="{FF2B5EF4-FFF2-40B4-BE49-F238E27FC236}">
                    <a16:creationId xmlns:a16="http://schemas.microsoft.com/office/drawing/2014/main" id="{C6CF21D8-CC72-4F35-A29E-3AF9E6DA13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1049" name="Freeform 6">
                <a:extLst>
                  <a:ext uri="{FF2B5EF4-FFF2-40B4-BE49-F238E27FC236}">
                    <a16:creationId xmlns:a16="http://schemas.microsoft.com/office/drawing/2014/main" id="{8E60A7C3-087D-47B4-AB5A-C8B1042FD2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50" name="Freeform 7">
                <a:extLst>
                  <a:ext uri="{FF2B5EF4-FFF2-40B4-BE49-F238E27FC236}">
                    <a16:creationId xmlns:a16="http://schemas.microsoft.com/office/drawing/2014/main" id="{1885EECE-F6D9-4128-BC90-01583BF269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51" name="Freeform 8">
                <a:extLst>
                  <a:ext uri="{FF2B5EF4-FFF2-40B4-BE49-F238E27FC236}">
                    <a16:creationId xmlns:a16="http://schemas.microsoft.com/office/drawing/2014/main" id="{F44AA128-AA96-4FF2-A1C3-F9D2E7FD38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52" name="Freeform 9">
                <a:extLst>
                  <a:ext uri="{FF2B5EF4-FFF2-40B4-BE49-F238E27FC236}">
                    <a16:creationId xmlns:a16="http://schemas.microsoft.com/office/drawing/2014/main" id="{7E52DC12-230B-4892-B284-F2FE9DE16A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53" name="Freeform 10">
                <a:extLst>
                  <a:ext uri="{FF2B5EF4-FFF2-40B4-BE49-F238E27FC236}">
                    <a16:creationId xmlns:a16="http://schemas.microsoft.com/office/drawing/2014/main" id="{A68FBF9E-B81A-41D0-8A03-6CFC30811D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54" name="Freeform 11">
                <a:extLst>
                  <a:ext uri="{FF2B5EF4-FFF2-40B4-BE49-F238E27FC236}">
                    <a16:creationId xmlns:a16="http://schemas.microsoft.com/office/drawing/2014/main" id="{B0047F84-8480-494F-9241-39FF17CFFF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55" name="Freeform 12">
                <a:extLst>
                  <a:ext uri="{FF2B5EF4-FFF2-40B4-BE49-F238E27FC236}">
                    <a16:creationId xmlns:a16="http://schemas.microsoft.com/office/drawing/2014/main" id="{8CAF76D8-4B95-4A8E-9EE5-8CCC0A7AD2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56" name="Freeform 13">
                <a:extLst>
                  <a:ext uri="{FF2B5EF4-FFF2-40B4-BE49-F238E27FC236}">
                    <a16:creationId xmlns:a16="http://schemas.microsoft.com/office/drawing/2014/main" id="{792F82F3-05A8-4A55-8C5B-81F6678B59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57" name="Freeform 14">
                <a:extLst>
                  <a:ext uri="{FF2B5EF4-FFF2-40B4-BE49-F238E27FC236}">
                    <a16:creationId xmlns:a16="http://schemas.microsoft.com/office/drawing/2014/main" id="{B8472536-021A-4E59-BD59-DDC090A18A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58" name="Freeform 15">
                <a:extLst>
                  <a:ext uri="{FF2B5EF4-FFF2-40B4-BE49-F238E27FC236}">
                    <a16:creationId xmlns:a16="http://schemas.microsoft.com/office/drawing/2014/main" id="{AEBEF646-3C12-469F-B194-A161A7A95D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59" name="Line 16">
                <a:extLst>
                  <a:ext uri="{FF2B5EF4-FFF2-40B4-BE49-F238E27FC236}">
                    <a16:creationId xmlns:a16="http://schemas.microsoft.com/office/drawing/2014/main" id="{D4501159-D7AC-4307-9DFC-C8F3A94341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1060" name="Freeform 17">
                <a:extLst>
                  <a:ext uri="{FF2B5EF4-FFF2-40B4-BE49-F238E27FC236}">
                    <a16:creationId xmlns:a16="http://schemas.microsoft.com/office/drawing/2014/main" id="{B5244C41-454C-47D8-A6A9-C17EC2A366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61" name="Freeform 18">
                <a:extLst>
                  <a:ext uri="{FF2B5EF4-FFF2-40B4-BE49-F238E27FC236}">
                    <a16:creationId xmlns:a16="http://schemas.microsoft.com/office/drawing/2014/main" id="{8FA883B8-99FB-4540-B573-F0674BFB1C2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62" name="Freeform 19">
                <a:extLst>
                  <a:ext uri="{FF2B5EF4-FFF2-40B4-BE49-F238E27FC236}">
                    <a16:creationId xmlns:a16="http://schemas.microsoft.com/office/drawing/2014/main" id="{F1178B7C-5A00-4E5B-9010-B1477621E0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63" name="Freeform 20">
                <a:extLst>
                  <a:ext uri="{FF2B5EF4-FFF2-40B4-BE49-F238E27FC236}">
                    <a16:creationId xmlns:a16="http://schemas.microsoft.com/office/drawing/2014/main" id="{E359D5D8-EE2E-4714-A40A-C3A6D91F98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64" name="Rectangle 21">
                <a:extLst>
                  <a:ext uri="{FF2B5EF4-FFF2-40B4-BE49-F238E27FC236}">
                    <a16:creationId xmlns:a16="http://schemas.microsoft.com/office/drawing/2014/main" id="{8A89C2E5-F892-4666-85FB-995578FBC7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1065" name="Freeform 22">
                <a:extLst>
                  <a:ext uri="{FF2B5EF4-FFF2-40B4-BE49-F238E27FC236}">
                    <a16:creationId xmlns:a16="http://schemas.microsoft.com/office/drawing/2014/main" id="{6DC6174B-0EC3-4A81-A0D1-D10DBB869A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66" name="Freeform 23">
                <a:extLst>
                  <a:ext uri="{FF2B5EF4-FFF2-40B4-BE49-F238E27FC236}">
                    <a16:creationId xmlns:a16="http://schemas.microsoft.com/office/drawing/2014/main" id="{2CB96070-0553-4F79-984C-8DABB1CD5D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67" name="Freeform 24">
                <a:extLst>
                  <a:ext uri="{FF2B5EF4-FFF2-40B4-BE49-F238E27FC236}">
                    <a16:creationId xmlns:a16="http://schemas.microsoft.com/office/drawing/2014/main" id="{BA23B6E2-3718-4009-B80E-9279154B19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68" name="Freeform 25">
                <a:extLst>
                  <a:ext uri="{FF2B5EF4-FFF2-40B4-BE49-F238E27FC236}">
                    <a16:creationId xmlns:a16="http://schemas.microsoft.com/office/drawing/2014/main" id="{CAFB32D5-E528-419B-80EE-1475633970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69" name="Freeform 26">
                <a:extLst>
                  <a:ext uri="{FF2B5EF4-FFF2-40B4-BE49-F238E27FC236}">
                    <a16:creationId xmlns:a16="http://schemas.microsoft.com/office/drawing/2014/main" id="{A68ADD35-4FEA-404D-B2F3-23556E6E8F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70" name="Freeform 27">
                <a:extLst>
                  <a:ext uri="{FF2B5EF4-FFF2-40B4-BE49-F238E27FC236}">
                    <a16:creationId xmlns:a16="http://schemas.microsoft.com/office/drawing/2014/main" id="{89CF17CA-49E3-4B4A-836A-4FD55C67BE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71" name="Freeform 28">
                <a:extLst>
                  <a:ext uri="{FF2B5EF4-FFF2-40B4-BE49-F238E27FC236}">
                    <a16:creationId xmlns:a16="http://schemas.microsoft.com/office/drawing/2014/main" id="{AB394F2E-F3E7-4CED-84A9-35C47AB287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72" name="Freeform 29">
                <a:extLst>
                  <a:ext uri="{FF2B5EF4-FFF2-40B4-BE49-F238E27FC236}">
                    <a16:creationId xmlns:a16="http://schemas.microsoft.com/office/drawing/2014/main" id="{FF816C2F-3999-4A9F-8395-5D68ED33A4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73" name="Freeform 30">
                <a:extLst>
                  <a:ext uri="{FF2B5EF4-FFF2-40B4-BE49-F238E27FC236}">
                    <a16:creationId xmlns:a16="http://schemas.microsoft.com/office/drawing/2014/main" id="{82AD6AC6-71D5-4BD8-9185-D3062968B5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74" name="Freeform 31">
                <a:extLst>
                  <a:ext uri="{FF2B5EF4-FFF2-40B4-BE49-F238E27FC236}">
                    <a16:creationId xmlns:a16="http://schemas.microsoft.com/office/drawing/2014/main" id="{743A50C2-65CF-4F4C-B412-6149A93ACF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37" name="Group 1036">
              <a:extLst>
                <a:ext uri="{FF2B5EF4-FFF2-40B4-BE49-F238E27FC236}">
                  <a16:creationId xmlns:a16="http://schemas.microsoft.com/office/drawing/2014/main" id="{6C0E7A88-FEDF-4C4F-A6B4-F7DDE9DE92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227597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bg2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038" name="Freeform 32">
                <a:extLst>
                  <a:ext uri="{FF2B5EF4-FFF2-40B4-BE49-F238E27FC236}">
                    <a16:creationId xmlns:a16="http://schemas.microsoft.com/office/drawing/2014/main" id="{AE94B3EE-D5C0-4BDE-B6AA-7599F0486E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39" name="Freeform 33">
                <a:extLst>
                  <a:ext uri="{FF2B5EF4-FFF2-40B4-BE49-F238E27FC236}">
                    <a16:creationId xmlns:a16="http://schemas.microsoft.com/office/drawing/2014/main" id="{5EF110E8-C00D-454E-8F3A-ECF2D35667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40" name="Freeform 34">
                <a:extLst>
                  <a:ext uri="{FF2B5EF4-FFF2-40B4-BE49-F238E27FC236}">
                    <a16:creationId xmlns:a16="http://schemas.microsoft.com/office/drawing/2014/main" id="{BFC5F327-6927-4F35-9AF6-C45527BB45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41" name="Freeform 35">
                <a:extLst>
                  <a:ext uri="{FF2B5EF4-FFF2-40B4-BE49-F238E27FC236}">
                    <a16:creationId xmlns:a16="http://schemas.microsoft.com/office/drawing/2014/main" id="{BF2D314D-AEDE-418D-9702-D3CDB98C30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42" name="Freeform 36">
                <a:extLst>
                  <a:ext uri="{FF2B5EF4-FFF2-40B4-BE49-F238E27FC236}">
                    <a16:creationId xmlns:a16="http://schemas.microsoft.com/office/drawing/2014/main" id="{64FD07F8-3CA6-4209-9A9E-30609FE9A3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43" name="Freeform 37">
                <a:extLst>
                  <a:ext uri="{FF2B5EF4-FFF2-40B4-BE49-F238E27FC236}">
                    <a16:creationId xmlns:a16="http://schemas.microsoft.com/office/drawing/2014/main" id="{AB0AE24D-CD49-4B57-82E0-780F62AE4F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44" name="Freeform 38">
                <a:extLst>
                  <a:ext uri="{FF2B5EF4-FFF2-40B4-BE49-F238E27FC236}">
                    <a16:creationId xmlns:a16="http://schemas.microsoft.com/office/drawing/2014/main" id="{66803AF8-6368-45E6-A0B7-C0C4CFFEEB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45" name="Freeform 39">
                <a:extLst>
                  <a:ext uri="{FF2B5EF4-FFF2-40B4-BE49-F238E27FC236}">
                    <a16:creationId xmlns:a16="http://schemas.microsoft.com/office/drawing/2014/main" id="{B4761E05-2792-472B-A814-9616151CF3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46" name="Freeform 40">
                <a:extLst>
                  <a:ext uri="{FF2B5EF4-FFF2-40B4-BE49-F238E27FC236}">
                    <a16:creationId xmlns:a16="http://schemas.microsoft.com/office/drawing/2014/main" id="{40B6A261-9427-4E70-9564-048AD009BD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47" name="Rectangle 41">
                <a:extLst>
                  <a:ext uri="{FF2B5EF4-FFF2-40B4-BE49-F238E27FC236}">
                    <a16:creationId xmlns:a16="http://schemas.microsoft.com/office/drawing/2014/main" id="{68BFDFBE-2286-4123-9436-E1DF84AF49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pic>
        <p:nvPicPr>
          <p:cNvPr id="1076" name="Picture 2">
            <a:extLst>
              <a:ext uri="{FF2B5EF4-FFF2-40B4-BE49-F238E27FC236}">
                <a16:creationId xmlns:a16="http://schemas.microsoft.com/office/drawing/2014/main" id="{5B3DE270-418F-47A7-B311-C4D876041D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DEF2F62-EDCC-4AFD-A2C7-A48B115F4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6041" y="618518"/>
            <a:ext cx="3281003" cy="1478570"/>
          </a:xfrm>
        </p:spPr>
        <p:txBody>
          <a:bodyPr anchor="b">
            <a:normAutofit/>
          </a:bodyPr>
          <a:lstStyle/>
          <a:p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Data understanding</a:t>
            </a:r>
            <a:b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Cont.</a:t>
            </a:r>
            <a:endParaRPr lang="en-US" sz="3200" dirty="0">
              <a:solidFill>
                <a:srgbClr val="FFFFFF"/>
              </a:solidFill>
            </a:endParaRPr>
          </a:p>
        </p:txBody>
      </p:sp>
      <p:sp useBgFill="1">
        <p:nvSpPr>
          <p:cNvPr id="1078" name="Round Diagonal Corner Rectangle 11">
            <a:extLst>
              <a:ext uri="{FF2B5EF4-FFF2-40B4-BE49-F238E27FC236}">
                <a16:creationId xmlns:a16="http://schemas.microsoft.com/office/drawing/2014/main" id="{A1351C6B-7343-451F-AB4A-1CE294A4E9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0" name="Content Placeholder 1029">
            <a:extLst>
              <a:ext uri="{FF2B5EF4-FFF2-40B4-BE49-F238E27FC236}">
                <a16:creationId xmlns:a16="http://schemas.microsoft.com/office/drawing/2014/main" id="{E95D9F60-8EBA-DD43-83DB-4353632945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36041" y="2249487"/>
            <a:ext cx="3281004" cy="3541714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Georgetown University study, HS-Grads are the ones earning less than 50K a year.</a:t>
            </a:r>
          </a:p>
          <a:p>
            <a:r>
              <a:rPr lang="en-US" sz="2000" dirty="0">
                <a:solidFill>
                  <a:schemeClr val="bg1"/>
                </a:solidFill>
              </a:rPr>
              <a:t>There’s more than 50% HS-grads that make less than 50K then someone that has their bachelor's degree. 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7D636C6-0C0A-477D-B864-06DDE2045C95}"/>
              </a:ext>
            </a:extLst>
          </p:cNvPr>
          <p:cNvGrpSpPr/>
          <p:nvPr/>
        </p:nvGrpSpPr>
        <p:grpSpPr>
          <a:xfrm>
            <a:off x="1030666" y="901701"/>
            <a:ext cx="6046459" cy="4813217"/>
            <a:chOff x="1030666" y="901701"/>
            <a:chExt cx="6046459" cy="4813217"/>
          </a:xfrm>
        </p:grpSpPr>
        <p:pic>
          <p:nvPicPr>
            <p:cNvPr id="1026" name="Picture 2" descr="image">
              <a:extLst>
                <a:ext uri="{FF2B5EF4-FFF2-40B4-BE49-F238E27FC236}">
                  <a16:creationId xmlns:a16="http://schemas.microsoft.com/office/drawing/2014/main" id="{58978D13-13B8-48D9-9E2B-6F044610C3F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273233" y="1137621"/>
              <a:ext cx="5803892" cy="45772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9A71670-3297-46A6-B694-6525F329A5B5}"/>
                </a:ext>
              </a:extLst>
            </p:cNvPr>
            <p:cNvSpPr txBox="1"/>
            <p:nvPr/>
          </p:nvSpPr>
          <p:spPr>
            <a:xfrm>
              <a:off x="2286240" y="901701"/>
              <a:ext cx="41763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Individuals who make less than 50K a year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CF72DDD3-2120-4EEB-B1F1-284981B34CF6}"/>
                </a:ext>
              </a:extLst>
            </p:cNvPr>
            <p:cNvSpPr txBox="1"/>
            <p:nvPr/>
          </p:nvSpPr>
          <p:spPr>
            <a:xfrm rot="16200000">
              <a:off x="177375" y="2987428"/>
              <a:ext cx="20759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Num of individuals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444137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5CFF9-C852-4C32-9221-AEDCBADA8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Predictive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C82193-85B0-49C2-A7C6-E25F53606C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52162"/>
            <a:ext cx="3465422" cy="4523107"/>
          </a:xfrm>
        </p:spPr>
        <p:txBody>
          <a:bodyPr>
            <a:normAutofit fontScale="25000" lnSpcReduction="20000"/>
          </a:bodyPr>
          <a:lstStyle/>
          <a:p>
            <a:pPr marL="0" indent="0" algn="ctr">
              <a:buNone/>
            </a:pPr>
            <a:r>
              <a:rPr lang="en-US" sz="9600" dirty="0"/>
              <a:t>Variables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7200" dirty="0"/>
              <a:t>Target Variable: Income &gt;50K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7200" dirty="0"/>
              <a:t>Education: Highest level of education individual achieved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7200" dirty="0"/>
              <a:t>Occupation: Current work position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7200" dirty="0"/>
              <a:t>Race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7200" dirty="0"/>
              <a:t>Gender: Male or Female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7200" dirty="0"/>
              <a:t>Relationship: If individual is a husband, wife, single, etc.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7200" dirty="0"/>
              <a:t>Hours worked per week</a:t>
            </a:r>
          </a:p>
          <a:p>
            <a:endParaRPr lang="en-US" i="1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F358FCD-1F19-45B3-81E0-F89E11C0F522}"/>
              </a:ext>
            </a:extLst>
          </p:cNvPr>
          <p:cNvSpPr txBox="1">
            <a:spLocks/>
          </p:cNvSpPr>
          <p:nvPr/>
        </p:nvSpPr>
        <p:spPr>
          <a:xfrm>
            <a:off x="7581989" y="2249487"/>
            <a:ext cx="3465422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971E97F-DC1A-4DE8-8B4B-031046B5ABB4}"/>
              </a:ext>
            </a:extLst>
          </p:cNvPr>
          <p:cNvSpPr txBox="1">
            <a:spLocks/>
          </p:cNvSpPr>
          <p:nvPr/>
        </p:nvSpPr>
        <p:spPr>
          <a:xfrm>
            <a:off x="7429589" y="339635"/>
            <a:ext cx="3465422" cy="59738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US" dirty="0"/>
              <a:t>Model</a:t>
            </a:r>
          </a:p>
          <a:p>
            <a:pPr lvl="1">
              <a:lnSpc>
                <a:spcPct val="100000"/>
              </a:lnSpc>
            </a:pP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2000" dirty="0"/>
              <a:t>Random Forest- is learning method for classification, regression and other tasks that operates by constructing a multitude of decision trees at training time.</a:t>
            </a:r>
          </a:p>
          <a:p>
            <a:pPr>
              <a:lnSpc>
                <a:spcPct val="100000"/>
              </a:lnSpc>
            </a:pPr>
            <a:r>
              <a:rPr lang="en-US" sz="2000" dirty="0"/>
              <a:t>Accuracy on dataset: individual’s who make &lt;50K: 82%</a:t>
            </a:r>
          </a:p>
          <a:p>
            <a:pPr>
              <a:lnSpc>
                <a:spcPct val="100000"/>
              </a:lnSpc>
            </a:pPr>
            <a:r>
              <a:rPr lang="en-US" sz="2000" dirty="0"/>
              <a:t> Accuracy on dataset: individual’s who make &gt;50K: 64%</a:t>
            </a:r>
          </a:p>
          <a:p>
            <a:pPr>
              <a:lnSpc>
                <a:spcPct val="100000"/>
              </a:lnSpc>
            </a:pPr>
            <a:endParaRPr lang="en-US" sz="2000" dirty="0"/>
          </a:p>
          <a:p>
            <a:pPr>
              <a:lnSpc>
                <a:spcPct val="100000"/>
              </a:lnSpc>
            </a:pPr>
            <a:endParaRPr lang="en-US" sz="2000" dirty="0"/>
          </a:p>
          <a:p>
            <a:endParaRPr lang="en-US" sz="4600" dirty="0"/>
          </a:p>
          <a:p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8064409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A9D291-4E3A-432F-AE09-CE8785954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18EF25-BE7B-4E98-85D3-8B62B6B231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Bigger dataset </a:t>
            </a:r>
          </a:p>
          <a:p>
            <a:r>
              <a:rPr lang="en-US" sz="2000" dirty="0"/>
              <a:t>Handle imbalanced dataset </a:t>
            </a:r>
          </a:p>
        </p:txBody>
      </p:sp>
    </p:spTree>
    <p:extLst>
      <p:ext uri="{BB962C8B-B14F-4D97-AF65-F5344CB8AC3E}">
        <p14:creationId xmlns:p14="http://schemas.microsoft.com/office/powerpoint/2010/main" val="369658891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93813dd7ca6ad654711aa0ab317e03a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f11dc0ce689dd3925e84e4e35398c6e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C8C32A8-E4D9-473C-833A-8950C6E7C09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518BD99-41E9-467C-9777-74587F83171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C03EF818-EDF6-480C-9B86-0A3B979BCCF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Modern design</Template>
  <TotalTime>230</TotalTime>
  <Words>408</Words>
  <Application>Microsoft Office PowerPoint</Application>
  <PresentationFormat>Widescreen</PresentationFormat>
  <Paragraphs>54</Paragraphs>
  <Slides>10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Tw Cen MT</vt:lpstr>
      <vt:lpstr>Circuit</vt:lpstr>
      <vt:lpstr>Income Predictor</vt:lpstr>
      <vt:lpstr>Decisions</vt:lpstr>
      <vt:lpstr>A tool For Educational Institutions</vt:lpstr>
      <vt:lpstr>College Enrollment Rate downfall</vt:lpstr>
      <vt:lpstr>Short-term benefits vs. long-term benefits of a degree.</vt:lpstr>
      <vt:lpstr>Data understanding</vt:lpstr>
      <vt:lpstr>Data understanding Cont.</vt:lpstr>
      <vt:lpstr>Predictive model</vt:lpstr>
      <vt:lpstr>Next Steps</vt:lpstr>
      <vt:lpstr>  Thank you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Income Predictor</dc:title>
  <dc:creator>Torres, Alberto</dc:creator>
  <cp:lastModifiedBy>Torres, Alberto</cp:lastModifiedBy>
  <cp:revision>16</cp:revision>
  <dcterms:created xsi:type="dcterms:W3CDTF">2023-01-23T22:22:44Z</dcterms:created>
  <dcterms:modified xsi:type="dcterms:W3CDTF">2023-01-25T16:11:26Z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ea60d57e-af5b-4752-ac57-3e4f28ca11dc_Enabled">
    <vt:lpwstr>true</vt:lpwstr>
  </property>
  <property fmtid="{D5CDD505-2E9C-101B-9397-08002B2CF9AE}" pid="4" name="MSIP_Label_ea60d57e-af5b-4752-ac57-3e4f28ca11dc_SetDate">
    <vt:lpwstr>2023-01-23T22:22:45Z</vt:lpwstr>
  </property>
  <property fmtid="{D5CDD505-2E9C-101B-9397-08002B2CF9AE}" pid="5" name="MSIP_Label_ea60d57e-af5b-4752-ac57-3e4f28ca11dc_Method">
    <vt:lpwstr>Standard</vt:lpwstr>
  </property>
  <property fmtid="{D5CDD505-2E9C-101B-9397-08002B2CF9AE}" pid="6" name="MSIP_Label_ea60d57e-af5b-4752-ac57-3e4f28ca11dc_Name">
    <vt:lpwstr>ea60d57e-af5b-4752-ac57-3e4f28ca11dc</vt:lpwstr>
  </property>
  <property fmtid="{D5CDD505-2E9C-101B-9397-08002B2CF9AE}" pid="7" name="MSIP_Label_ea60d57e-af5b-4752-ac57-3e4f28ca11dc_SiteId">
    <vt:lpwstr>36da45f1-dd2c-4d1f-af13-5abe46b99921</vt:lpwstr>
  </property>
  <property fmtid="{D5CDD505-2E9C-101B-9397-08002B2CF9AE}" pid="8" name="MSIP_Label_ea60d57e-af5b-4752-ac57-3e4f28ca11dc_ActionId">
    <vt:lpwstr>8920b4b1-a364-44e6-be5b-f261a9e1c4de</vt:lpwstr>
  </property>
  <property fmtid="{D5CDD505-2E9C-101B-9397-08002B2CF9AE}" pid="9" name="MSIP_Label_ea60d57e-af5b-4752-ac57-3e4f28ca11dc_ContentBits">
    <vt:lpwstr>0</vt:lpwstr>
  </property>
</Properties>
</file>